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48CD60-0C22-7951-E7E1-64DEB80CFE07}" v="1243" dt="2023-06-21T16:06:22.944"/>
    <p1510:client id="{BAFF3D67-5BF4-B6DC-E468-DCB4B24B215A}" v="573" dt="2023-06-21T14:50:30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rom, obloha, venku, rostlina&#10;&#10;Popis se vygeneroval automaticky.">
            <a:extLst>
              <a:ext uri="{FF2B5EF4-FFF2-40B4-BE49-F238E27FC236}">
                <a16:creationId xmlns:a16="http://schemas.microsoft.com/office/drawing/2014/main" id="{ADCB844D-CA95-E03B-7AB1-A62B545C2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1901" b="259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latin typeface="Bahnschrift"/>
                <a:cs typeface="Calibri Light"/>
              </a:rPr>
              <a:t>Matematika - Příbram </a:t>
            </a:r>
            <a:br>
              <a:rPr lang="cs-CZ" b="1">
                <a:latin typeface="Bahnschrift"/>
                <a:cs typeface="Calibri Light"/>
              </a:rPr>
            </a:br>
            <a:r>
              <a:rPr lang="cs-CZ" b="1">
                <a:solidFill>
                  <a:srgbClr val="FFFFFF"/>
                </a:solidFill>
                <a:latin typeface="Bahnschrift"/>
                <a:cs typeface="Calibri Light"/>
              </a:rPr>
              <a:t>procházka městem</a:t>
            </a:r>
            <a:endParaRPr lang="cs-CZ" b="1">
              <a:solidFill>
                <a:srgbClr val="FFFFFF"/>
              </a:solidFill>
              <a:latin typeface="Bahnschrif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u="sng">
                <a:solidFill>
                  <a:srgbClr val="FFFFFF"/>
                </a:solidFill>
                <a:latin typeface="Bahnschrift"/>
                <a:cs typeface="Calibri"/>
              </a:rPr>
              <a:t>Zpracovali: Lucas Petrášek &amp; Adéla </a:t>
            </a:r>
            <a:r>
              <a:rPr lang="cs-CZ" u="sng" err="1">
                <a:solidFill>
                  <a:srgbClr val="FFFFFF"/>
                </a:solidFill>
                <a:latin typeface="Bahnschrift"/>
                <a:cs typeface="Calibri"/>
              </a:rPr>
              <a:t>Vohradská</a:t>
            </a:r>
            <a:endParaRPr lang="cs-CZ" u="sng">
              <a:solidFill>
                <a:srgbClr val="FFFFFF"/>
              </a:solidFill>
              <a:latin typeface="Bahnschrif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C50E2-23D5-4EB6-94F2-6963E622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Rovnoběžnost</a:t>
            </a:r>
            <a:endParaRPr lang="cs-CZ" b="1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2BCAAB-7F5C-452E-9A1D-FC345C3BD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Koleje</a:t>
            </a:r>
          </a:p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Vzory na náměstí 17.listopadu</a:t>
            </a:r>
          </a:p>
        </p:txBody>
      </p:sp>
      <p:pic>
        <p:nvPicPr>
          <p:cNvPr id="4" name="Obrázek 4" descr="Obsah obrázku venku, trať, vlak, obloha&#10;&#10;Popis se vygeneroval automaticky.">
            <a:extLst>
              <a:ext uri="{FF2B5EF4-FFF2-40B4-BE49-F238E27FC236}">
                <a16:creationId xmlns:a16="http://schemas.microsoft.com/office/drawing/2014/main" id="{D50E333E-BEF7-B1FD-9D07-C81C9D547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106" y="53788"/>
            <a:ext cx="5074023" cy="676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4" descr="Obsah obrázku několik&#10;&#10;Popis se vygeneroval automaticky.">
            <a:extLst>
              <a:ext uri="{FF2B5EF4-FFF2-40B4-BE49-F238E27FC236}">
                <a16:creationId xmlns:a16="http://schemas.microsoft.com/office/drawing/2014/main" id="{0D03BE78-4883-5224-7E83-F1EB2E16E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0" t="30935" r="19407" b="24101"/>
          <a:stretch/>
        </p:blipFill>
        <p:spPr>
          <a:xfrm>
            <a:off x="432546" y="3141032"/>
            <a:ext cx="5668894" cy="334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4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D5568-A95B-9CFD-BF6C-491A4C80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ea typeface="Calibri Light"/>
                <a:cs typeface="Calibri Light"/>
              </a:rPr>
              <a:t>ZDROJE</a:t>
            </a:r>
            <a:endParaRPr lang="cs-CZ" b="1"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35AA23-E212-1287-6F03-26420FF62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highlight>
                  <a:srgbClr val="C0C0C0"/>
                </a:highlight>
                <a:ea typeface="Calibri"/>
                <a:cs typeface="Calibri"/>
              </a:rPr>
              <a:t>Náměstí z výšky -</a:t>
            </a:r>
            <a:r>
              <a:rPr lang="cs-CZ">
                <a:solidFill>
                  <a:srgbClr val="000000"/>
                </a:solidFill>
                <a:highlight>
                  <a:srgbClr val="C0C0C0"/>
                </a:highlight>
                <a:ea typeface="+mn-lt"/>
                <a:cs typeface="+mn-lt"/>
              </a:rPr>
              <a:t> </a:t>
            </a:r>
            <a:r>
              <a:rPr lang="cs-CZ" u="sng">
                <a:solidFill>
                  <a:srgbClr val="0070C0"/>
                </a:solidFill>
                <a:highlight>
                  <a:srgbClr val="C0C0C0"/>
                </a:highlight>
                <a:ea typeface="+mn-lt"/>
                <a:cs typeface="+mn-lt"/>
              </a:rPr>
              <a:t>https://www.nebeske.cz/gallery/namesti-17-listopadu-pribram/</a:t>
            </a: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697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rom, obloha, venku, rostlina&#10;&#10;Popis se vygeneroval automaticky.">
            <a:extLst>
              <a:ext uri="{FF2B5EF4-FFF2-40B4-BE49-F238E27FC236}">
                <a16:creationId xmlns:a16="http://schemas.microsoft.com/office/drawing/2014/main" id="{ADCB844D-CA95-E03B-7AB1-A62B545C2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1895" r="1" b="259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b="1">
                <a:solidFill>
                  <a:srgbClr val="FFFFFF"/>
                </a:solidFill>
                <a:latin typeface="Bahnschrift"/>
                <a:cs typeface="Calibri Light"/>
              </a:rPr>
              <a:t>DĚKUJEME ZA POZORNOST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44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7F62D-3492-9FB4-0AFA-51AD4760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Osová/Středová souměrnost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C8D08F-0B56-DDA7-623D-6CADCE4EC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cs typeface="Calibri" panose="020F0502020204030204"/>
              </a:rPr>
              <a:t>Kanály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cs typeface="Calibri" panose="020F0502020204030204"/>
              </a:rPr>
              <a:t>(středová)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cs typeface="Calibri" panose="020F0502020204030204"/>
              </a:rPr>
              <a:t>Dveře v Pražské ulici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cs typeface="Calibri" panose="020F0502020204030204"/>
              </a:rPr>
              <a:t>(osová)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cs typeface="Calibri" panose="020F0502020204030204"/>
              </a:rPr>
              <a:t>Odtok na Svaté hoře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cs typeface="Calibri" panose="020F0502020204030204"/>
              </a:rPr>
              <a:t>(osová)</a:t>
            </a:r>
          </a:p>
          <a:p>
            <a:pPr marL="514350" indent="-514350">
              <a:buAutoNum type="arabicParenR"/>
            </a:pPr>
            <a:endParaRPr lang="cs-CZ">
              <a:cs typeface="Calibri"/>
            </a:endParaRPr>
          </a:p>
          <a:p>
            <a:pPr marL="514350" indent="-514350">
              <a:buAutoNum type="arabicParenR"/>
            </a:pPr>
            <a:endParaRPr lang="cs-CZ">
              <a:cs typeface="Calibri"/>
            </a:endParaRPr>
          </a:p>
        </p:txBody>
      </p:sp>
      <p:pic>
        <p:nvPicPr>
          <p:cNvPr id="5" name="Obrázek 5" descr="Obsah obrázku území, venku, silnice, osoba&#10;&#10;Popis se vygeneroval automaticky.">
            <a:extLst>
              <a:ext uri="{FF2B5EF4-FFF2-40B4-BE49-F238E27FC236}">
                <a16:creationId xmlns:a16="http://schemas.microsoft.com/office/drawing/2014/main" id="{DE7908D1-CFCD-8386-83C3-86E0ABAB1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2" t="31519" r="4676" b="17765"/>
          <a:stretch/>
        </p:blipFill>
        <p:spPr>
          <a:xfrm>
            <a:off x="9751362" y="2436130"/>
            <a:ext cx="2167141" cy="213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7" descr="Obsah obrázku území, venku&#10;&#10;Popis se vygeneroval automaticky.">
            <a:extLst>
              <a:ext uri="{FF2B5EF4-FFF2-40B4-BE49-F238E27FC236}">
                <a16:creationId xmlns:a16="http://schemas.microsoft.com/office/drawing/2014/main" id="{5AC6929D-40A3-5549-3F1D-EA93D3C06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49" t="16109" r="32653" b="53211"/>
          <a:stretch/>
        </p:blipFill>
        <p:spPr>
          <a:xfrm>
            <a:off x="9755841" y="363942"/>
            <a:ext cx="2172939" cy="197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8" descr="Obsah obrázku budova, venku, dveře, vchod&#10;&#10;Popis se vygeneroval automaticky.">
            <a:extLst>
              <a:ext uri="{FF2B5EF4-FFF2-40B4-BE49-F238E27FC236}">
                <a16:creationId xmlns:a16="http://schemas.microsoft.com/office/drawing/2014/main" id="{DD9F8BB9-B277-8EA0-59B7-7AF4AD4AE6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4" t="8000" r="13353" b="3555"/>
          <a:stretch/>
        </p:blipFill>
        <p:spPr>
          <a:xfrm>
            <a:off x="6352838" y="1353671"/>
            <a:ext cx="3199546" cy="483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9" descr="Obsah obrázku budova, podlaha, cement, dláždění&#10;&#10;Popis se vygeneroval automaticky.">
            <a:extLst>
              <a:ext uri="{FF2B5EF4-FFF2-40B4-BE49-F238E27FC236}">
                <a16:creationId xmlns:a16="http://schemas.microsoft.com/office/drawing/2014/main" id="{696D6E71-29D5-862D-B007-707FCFEBA3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037" r="-816" b="32815"/>
          <a:stretch/>
        </p:blipFill>
        <p:spPr>
          <a:xfrm>
            <a:off x="1013772" y="3826366"/>
            <a:ext cx="4894712" cy="14966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86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A3F9F-FEE5-C4C5-7251-4774A513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Opakující se pravidelné tvary</a:t>
            </a:r>
            <a:endParaRPr lang="cs-CZ" b="1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32C6F9-7643-DC0C-B845-6DCBB7267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cs typeface="Calibri"/>
              </a:rPr>
              <a:t>Šachovnice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cs typeface="Calibri"/>
              </a:rPr>
              <a:t>čtverce na náměstí 17. Listopadu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cs typeface="Calibri"/>
              </a:rPr>
              <a:t>(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+mn-lt"/>
                <a:cs typeface="+mn-lt"/>
              </a:rPr>
              <a:t>6.82 x 6.82m)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cs typeface="Calibri"/>
              </a:rPr>
              <a:t>Pohled na náměstí z výšky</a:t>
            </a:r>
          </a:p>
        </p:txBody>
      </p:sp>
      <p:pic>
        <p:nvPicPr>
          <p:cNvPr id="4" name="Obrázek 4" descr="Obsah obrázku několik&#10;&#10;Popis se vygeneroval automaticky.">
            <a:extLst>
              <a:ext uri="{FF2B5EF4-FFF2-40B4-BE49-F238E27FC236}">
                <a16:creationId xmlns:a16="http://schemas.microsoft.com/office/drawing/2014/main" id="{683226A9-E4DF-C742-240C-1C1B673EA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0" t="30935" r="19407" b="24101"/>
          <a:stretch/>
        </p:blipFill>
        <p:spPr>
          <a:xfrm>
            <a:off x="701487" y="3432385"/>
            <a:ext cx="5198247" cy="3061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5" descr="Obsah obrázku obloha, venku, území, silnice&#10;&#10;Popis se vygeneroval automaticky.">
            <a:extLst>
              <a:ext uri="{FF2B5EF4-FFF2-40B4-BE49-F238E27FC236}">
                <a16:creationId xmlns:a16="http://schemas.microsoft.com/office/drawing/2014/main" id="{7F3190F5-217C-98E3-A293-F83F76EC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" t="29969" r="3265" b="3892"/>
          <a:stretch/>
        </p:blipFill>
        <p:spPr>
          <a:xfrm>
            <a:off x="6137147" y="2967317"/>
            <a:ext cx="3795858" cy="352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6" descr="Obsah obrázku text, venku, území, cesta&#10;&#10;Popis se vygeneroval automaticky.">
            <a:extLst>
              <a:ext uri="{FF2B5EF4-FFF2-40B4-BE49-F238E27FC236}">
                <a16:creationId xmlns:a16="http://schemas.microsoft.com/office/drawing/2014/main" id="{DEE7D7B3-A7B3-5521-9EA5-D424B7718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21" r="-1020" b="-448"/>
          <a:stretch/>
        </p:blipFill>
        <p:spPr>
          <a:xfrm>
            <a:off x="8489576" y="170331"/>
            <a:ext cx="3371156" cy="1955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4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887FA-97A0-303C-036E-15B30F50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Detaily římských číslic</a:t>
            </a:r>
            <a:endParaRPr lang="cs-CZ" b="1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B6527D-62F6-F337-DA7A-FD5BAFDF5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 panose="020F0502020204030204"/>
              </a:rPr>
              <a:t>Velká římská číslice nad policejní budovou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 panose="020F0502020204030204"/>
              </a:rPr>
              <a:t>(1846)</a:t>
            </a:r>
            <a:endParaRPr lang="cs-CZ"/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 panose="020F0502020204030204"/>
              </a:rPr>
              <a:t>Stará číslice</a:t>
            </a:r>
            <a:r>
              <a:rPr lang="cs-CZ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 panose="020F0502020204030204"/>
              </a:rPr>
              <a:t>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 panose="020F0502020204030204"/>
              </a:rPr>
              <a:t>IIII</a:t>
            </a:r>
            <a:r>
              <a:rPr lang="cs-CZ">
                <a:highlight>
                  <a:srgbClr val="C0C0C0"/>
                </a:highlight>
                <a:latin typeface="Bahnschrift"/>
                <a:ea typeface="Calibri" panose="020F0502020204030204"/>
                <a:cs typeface="Calibri" panose="020F0502020204030204"/>
              </a:rPr>
              <a:t> na hodinách náměstí T.G.M.</a:t>
            </a:r>
          </a:p>
        </p:txBody>
      </p:sp>
      <p:pic>
        <p:nvPicPr>
          <p:cNvPr id="4" name="Obrázek 4" descr="Obsah obrázku obloha, budova, venku, střecha&#10;&#10;Popis se vygeneroval automaticky.">
            <a:extLst>
              <a:ext uri="{FF2B5EF4-FFF2-40B4-BE49-F238E27FC236}">
                <a16:creationId xmlns:a16="http://schemas.microsoft.com/office/drawing/2014/main" id="{B019403A-94F4-2605-2FEF-6297290D6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10" r="408" b="47743"/>
          <a:stretch/>
        </p:blipFill>
        <p:spPr>
          <a:xfrm>
            <a:off x="690283" y="3606054"/>
            <a:ext cx="6698887" cy="18126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ek 5" descr="Obsah obrázku obloha, venku, budova, věž&#10;&#10;Popis se vygeneroval automaticky.">
            <a:extLst>
              <a:ext uri="{FF2B5EF4-FFF2-40B4-BE49-F238E27FC236}">
                <a16:creationId xmlns:a16="http://schemas.microsoft.com/office/drawing/2014/main" id="{2F292A7A-8785-BACA-EE04-D806C85B0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1" t="184" r="31428" b="61162"/>
          <a:stretch/>
        </p:blipFill>
        <p:spPr>
          <a:xfrm>
            <a:off x="7974107" y="2962835"/>
            <a:ext cx="3495094" cy="352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1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C6590-A270-DB8C-4076-A3C2A316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Tělesa</a:t>
            </a:r>
            <a:endParaRPr lang="cs-CZ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FBBA04-E3ED-204E-0C1D-A2BEAA810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Kolotoč na hřišti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(jehlan)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Fontána na náměstí TGM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(koule)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Lampa u domu natura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(koule)</a:t>
            </a:r>
          </a:p>
        </p:txBody>
      </p:sp>
      <p:pic>
        <p:nvPicPr>
          <p:cNvPr id="4" name="Obrázek 4" descr="Obsah obrázku strom, venku, území, rostlina&#10;&#10;Popis se vygeneroval automaticky.">
            <a:extLst>
              <a:ext uri="{FF2B5EF4-FFF2-40B4-BE49-F238E27FC236}">
                <a16:creationId xmlns:a16="http://schemas.microsoft.com/office/drawing/2014/main" id="{BFC5987C-7CE4-7367-2703-BDB6CE4C2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03" t="46369" r="42089" b="35978"/>
          <a:stretch/>
        </p:blipFill>
        <p:spPr>
          <a:xfrm>
            <a:off x="4890937" y="3703286"/>
            <a:ext cx="3249825" cy="267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5" descr="Obsah obrázku venku, fontána, kámen&#10;&#10;Popis se vygeneroval automaticky.">
            <a:extLst>
              <a:ext uri="{FF2B5EF4-FFF2-40B4-BE49-F238E27FC236}">
                <a16:creationId xmlns:a16="http://schemas.microsoft.com/office/drawing/2014/main" id="{870B8649-64F1-0951-8198-417995E6D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3" t="26074" r="5714" b="10429"/>
          <a:stretch/>
        </p:blipFill>
        <p:spPr>
          <a:xfrm>
            <a:off x="967673" y="3390556"/>
            <a:ext cx="3617428" cy="331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6" descr="Obsah obrázku venku, strom, obloha, dům&#10;&#10;Popis se vygeneroval automaticky.">
            <a:extLst>
              <a:ext uri="{FF2B5EF4-FFF2-40B4-BE49-F238E27FC236}">
                <a16:creationId xmlns:a16="http://schemas.microsoft.com/office/drawing/2014/main" id="{23BB6101-A3FA-0FDF-A871-1F0E62576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71" t="23715" r="25668"/>
          <a:stretch/>
        </p:blipFill>
        <p:spPr>
          <a:xfrm>
            <a:off x="8452166" y="577419"/>
            <a:ext cx="2958586" cy="618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8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F8247-129D-56A8-A2E3-27710A9A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Zajímavé fasády</a:t>
            </a:r>
            <a:endParaRPr lang="cs-CZ" b="1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31146A-1CBA-6803-B9ED-C472A2290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Vlakové nádraží</a:t>
            </a:r>
            <a:endParaRPr lang="cs-CZ">
              <a:highlight>
                <a:srgbClr val="C0C0C0"/>
              </a:highlight>
              <a:latin typeface="Bahnschrift"/>
            </a:endParaRP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Budova u domu Natura</a:t>
            </a:r>
          </a:p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Fasáda nad obchodem v Pražské ulici</a:t>
            </a:r>
          </a:p>
        </p:txBody>
      </p:sp>
      <p:pic>
        <p:nvPicPr>
          <p:cNvPr id="5" name="Obrázek 5" descr="Obsah obrázku text, budova, venku&#10;&#10;Popis se vygeneroval automaticky.">
            <a:extLst>
              <a:ext uri="{FF2B5EF4-FFF2-40B4-BE49-F238E27FC236}">
                <a16:creationId xmlns:a16="http://schemas.microsoft.com/office/drawing/2014/main" id="{5754D421-C7B7-C558-BE73-FC0C0F89C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8" b="25382"/>
          <a:stretch/>
        </p:blipFill>
        <p:spPr>
          <a:xfrm>
            <a:off x="4410635" y="3303495"/>
            <a:ext cx="3090593" cy="312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6" descr="Obsah obrázku budova, venku, obloha, kámen&#10;&#10;Popis se vygeneroval automaticky.">
            <a:extLst>
              <a:ext uri="{FF2B5EF4-FFF2-40B4-BE49-F238E27FC236}">
                <a16:creationId xmlns:a16="http://schemas.microsoft.com/office/drawing/2014/main" id="{F63B48F2-539E-DF16-CD58-AFCFD077C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3" r="268" b="201"/>
          <a:stretch/>
        </p:blipFill>
        <p:spPr>
          <a:xfrm>
            <a:off x="7727578" y="367553"/>
            <a:ext cx="4166541" cy="6055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7" descr="Obsah obrázku budova, okno&#10;&#10;Popis se vygeneroval automaticky.">
            <a:extLst>
              <a:ext uri="{FF2B5EF4-FFF2-40B4-BE49-F238E27FC236}">
                <a16:creationId xmlns:a16="http://schemas.microsoft.com/office/drawing/2014/main" id="{EB3698D3-F88B-F7A0-FB8C-3EE93C281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8" b="14679"/>
          <a:stretch/>
        </p:blipFill>
        <p:spPr>
          <a:xfrm>
            <a:off x="1474695" y="3303495"/>
            <a:ext cx="2732005" cy="312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98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C18BC-A47D-8BF3-F3A0-8B79360A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Symboly</a:t>
            </a:r>
            <a:endParaRPr lang="cs-CZ" b="1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3E7047-0AB5-BCE6-C377-1CF0150C1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709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Zajímavá geometrická hvězda nad obchodem</a:t>
            </a:r>
          </a:p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Socha na náměstí </a:t>
            </a:r>
            <a:r>
              <a:rPr lang="cs-CZ">
                <a:solidFill>
                  <a:srgbClr val="00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→ </a:t>
            </a: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znamení zvěrokruhu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+mn-lt"/>
                <a:cs typeface="+mn-lt"/>
              </a:rPr>
              <a:t>2,3m)</a:t>
            </a:r>
            <a:endParaRPr lang="cs-CZ" sz="2100">
              <a:solidFill>
                <a:srgbClr val="444444"/>
              </a:solidFill>
              <a:highlight>
                <a:srgbClr val="C0C0C0"/>
              </a:highlight>
              <a:ea typeface="Calibri" panose="020F0502020204030204"/>
              <a:cs typeface="Calibri" panose="020F0502020204030204"/>
            </a:endParaRPr>
          </a:p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Mašle vytesané na zdech Svaté hory</a:t>
            </a:r>
          </a:p>
        </p:txBody>
      </p:sp>
      <p:pic>
        <p:nvPicPr>
          <p:cNvPr id="4" name="Obrázek 4" descr="Obsah obrázku budova, kámen&#10;&#10;Popis se vygeneroval automaticky.">
            <a:extLst>
              <a:ext uri="{FF2B5EF4-FFF2-40B4-BE49-F238E27FC236}">
                <a16:creationId xmlns:a16="http://schemas.microsoft.com/office/drawing/2014/main" id="{A913B598-AF53-8958-9974-65ACC4733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" t="20823" r="73701" b="55671"/>
          <a:stretch/>
        </p:blipFill>
        <p:spPr>
          <a:xfrm>
            <a:off x="5217459" y="3426759"/>
            <a:ext cx="2601437" cy="320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5" descr="Obsah obrázku budova, venku, okno, dům&#10;&#10;Popis se vygeneroval automaticky.">
            <a:extLst>
              <a:ext uri="{FF2B5EF4-FFF2-40B4-BE49-F238E27FC236}">
                <a16:creationId xmlns:a16="http://schemas.microsoft.com/office/drawing/2014/main" id="{1EA0AC06-9D3B-C38A-5BE7-2EF8EBF8C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061" r="408" b="20183"/>
          <a:stretch/>
        </p:blipFill>
        <p:spPr>
          <a:xfrm>
            <a:off x="1138517" y="3426760"/>
            <a:ext cx="3830181" cy="2048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6" descr="Obsah obrázku území, obloha, venku, skoky&#10;&#10;Popis se vygeneroval automaticky.">
            <a:extLst>
              <a:ext uri="{FF2B5EF4-FFF2-40B4-BE49-F238E27FC236}">
                <a16:creationId xmlns:a16="http://schemas.microsoft.com/office/drawing/2014/main" id="{9A72DB04-8C90-C4BA-4616-F860DEC7A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8" t="24860" r="29796" b="38226"/>
          <a:stretch/>
        </p:blipFill>
        <p:spPr>
          <a:xfrm>
            <a:off x="8086164" y="2914575"/>
            <a:ext cx="2711010" cy="371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6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6D2CD-EF25-4E58-90FF-251224D5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Detaily </a:t>
            </a:r>
            <a:r>
              <a:rPr lang="cs-CZ" b="1" err="1">
                <a:latin typeface="Bahnschrift"/>
                <a:cs typeface="Calibri Light"/>
              </a:rPr>
              <a:t>schodistě</a:t>
            </a:r>
            <a:endParaRPr lang="cs-CZ" b="1" err="1"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33AE88-B4F2-6CDB-43E4-DFBB1FCB6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Schodiště na náměstí 17.lis.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(sklon = 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+mn-lt"/>
                <a:cs typeface="+mn-lt"/>
              </a:rPr>
              <a:t>45%)</a:t>
            </a:r>
          </a:p>
          <a:p>
            <a:pPr marL="514350" indent="-514350">
              <a:buAutoNum type="arabicParenR"/>
            </a:pPr>
            <a:r>
              <a:rPr lang="cs-CZ">
                <a:solidFill>
                  <a:srgbClr val="00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Schodiště u divadla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(sklon = 47%)</a:t>
            </a:r>
          </a:p>
          <a:p>
            <a:pPr marL="514350" indent="-514350">
              <a:buAutoNum type="arabicParenR"/>
            </a:pPr>
            <a:r>
              <a:rPr lang="cs-CZ">
                <a:solidFill>
                  <a:srgbClr val="00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Schodiště na vlakovém nádraží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(sklon = 50%)</a:t>
            </a:r>
          </a:p>
          <a:p>
            <a:pPr marL="514350" indent="-514350">
              <a:buAutoNum type="arabicParenR"/>
            </a:pPr>
            <a:r>
              <a:rPr lang="cs-CZ">
                <a:solidFill>
                  <a:srgbClr val="00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Svatohorské schody </a:t>
            </a:r>
            <a:r>
              <a:rPr lang="cs-CZ" b="1">
                <a:solidFill>
                  <a:srgbClr val="FF0000"/>
                </a:solidFill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(343 schodů původně 365)</a:t>
            </a:r>
          </a:p>
        </p:txBody>
      </p:sp>
      <p:pic>
        <p:nvPicPr>
          <p:cNvPr id="4" name="Obrázek 4" descr="Obsah obrázku venku, skateboarding/bruslení, schůdky, chřástalovití&#10;&#10;Popis se vygeneroval automaticky.">
            <a:extLst>
              <a:ext uri="{FF2B5EF4-FFF2-40B4-BE49-F238E27FC236}">
                <a16:creationId xmlns:a16="http://schemas.microsoft.com/office/drawing/2014/main" id="{04DC5D74-9D64-B175-E962-8D77E058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2" y="4002741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5" descr="Obsah obrázku venku, obloha, území, cesta&#10;&#10;Popis se vygeneroval automaticky.">
            <a:extLst>
              <a:ext uri="{FF2B5EF4-FFF2-40B4-BE49-F238E27FC236}">
                <a16:creationId xmlns:a16="http://schemas.microsoft.com/office/drawing/2014/main" id="{2F45BDFB-D3BA-2353-E816-5C70042EB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517" y="4002741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6" descr="Obsah obrázku plot, venku, osoba, území&#10;&#10;Popis se vygeneroval automaticky.">
            <a:extLst>
              <a:ext uri="{FF2B5EF4-FFF2-40B4-BE49-F238E27FC236}">
                <a16:creationId xmlns:a16="http://schemas.microsoft.com/office/drawing/2014/main" id="{AFA1220E-BCBE-6F41-FA61-A14F19340F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" r="408" b="47401"/>
          <a:stretch/>
        </p:blipFill>
        <p:spPr>
          <a:xfrm>
            <a:off x="5971839" y="3998259"/>
            <a:ext cx="2963746" cy="208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7" descr="Obsah obrázku budova, podlaha&#10;&#10;Popis se vygeneroval automaticky.">
            <a:extLst>
              <a:ext uri="{FF2B5EF4-FFF2-40B4-BE49-F238E27FC236}">
                <a16:creationId xmlns:a16="http://schemas.microsoft.com/office/drawing/2014/main" id="{26F24DF2-0FDB-6CCE-EAF2-E7EAFFF62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311" y="2407022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3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09D75-4116-250F-2453-E7E494B4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latin typeface="Bahnschrift"/>
                <a:cs typeface="Calibri Light"/>
              </a:rPr>
              <a:t>Mříže/zábradlí</a:t>
            </a:r>
            <a:endParaRPr lang="cs-CZ" b="1">
              <a:latin typeface="Bahnschrif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6E65DD-1DFC-BCD7-D66B-1C8C7CF9A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Zábradlí u Hořejší obory</a:t>
            </a:r>
          </a:p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Zábradlí u domu Natura</a:t>
            </a:r>
          </a:p>
          <a:p>
            <a:r>
              <a:rPr lang="cs-CZ">
                <a:highlight>
                  <a:srgbClr val="C0C0C0"/>
                </a:highlight>
                <a:latin typeface="Bahnschrift"/>
                <a:ea typeface="Calibri"/>
                <a:cs typeface="Calibri"/>
              </a:rPr>
              <a:t>Zábradlí u kostela sv. Jakuba</a:t>
            </a:r>
          </a:p>
        </p:txBody>
      </p:sp>
      <p:pic>
        <p:nvPicPr>
          <p:cNvPr id="4" name="Obrázek 4" descr="Obsah obrázku strom, venku, tráva, území&#10;&#10;Popis se vygeneroval automaticky.">
            <a:extLst>
              <a:ext uri="{FF2B5EF4-FFF2-40B4-BE49-F238E27FC236}">
                <a16:creationId xmlns:a16="http://schemas.microsoft.com/office/drawing/2014/main" id="{FD75CDA5-C2A6-3AEB-4AB7-51CF600A8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15" r="326" b="-1627"/>
          <a:stretch/>
        </p:blipFill>
        <p:spPr>
          <a:xfrm>
            <a:off x="8904194" y="4155140"/>
            <a:ext cx="2734244" cy="234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F1724EF9-801D-E36A-8C6C-944590D96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194" y="177053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6" descr="Obsah obrázku obloha, venku, budova&#10;&#10;Popis se vygeneroval automaticky.">
            <a:extLst>
              <a:ext uri="{FF2B5EF4-FFF2-40B4-BE49-F238E27FC236}">
                <a16:creationId xmlns:a16="http://schemas.microsoft.com/office/drawing/2014/main" id="{AEF9DE17-6708-F4A3-2C4B-0F0D6ECC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665" y="1880347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0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12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Matematika - Příbram  procházka městem</vt:lpstr>
      <vt:lpstr>Osová/Středová souměrnost</vt:lpstr>
      <vt:lpstr>Opakující se pravidelné tvary</vt:lpstr>
      <vt:lpstr>Detaily římských číslic</vt:lpstr>
      <vt:lpstr>Tělesa</vt:lpstr>
      <vt:lpstr>Zajímavé fasády</vt:lpstr>
      <vt:lpstr>Symboly</vt:lpstr>
      <vt:lpstr>Detaily schodistě</vt:lpstr>
      <vt:lpstr>Mříže/zábradlí</vt:lpstr>
      <vt:lpstr>Rovnoběžnost</vt:lpstr>
      <vt:lpstr>ZDROJE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revision>2</cp:revision>
  <dcterms:created xsi:type="dcterms:W3CDTF">2023-06-21T13:56:42Z</dcterms:created>
  <dcterms:modified xsi:type="dcterms:W3CDTF">2023-06-22T06:06:41Z</dcterms:modified>
</cp:coreProperties>
</file>